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6" r:id="rId3"/>
    <p:sldId id="262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F9EC"/>
    <a:srgbClr val="500B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24"/>
    <p:restoredTop sz="75804"/>
  </p:normalViewPr>
  <p:slideViewPr>
    <p:cSldViewPr snapToGrid="0">
      <p:cViewPr varScale="1">
        <p:scale>
          <a:sx n="149" d="100"/>
          <a:sy n="149" d="100"/>
        </p:scale>
        <p:origin x="20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50" d="100"/>
          <a:sy n="150" d="100"/>
        </p:scale>
        <p:origin x="3776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53BD71-6A9D-3E47-B2AE-63DCEF9B7C8B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42D04E-548F-D542-B107-79799B3335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298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effectLst/>
                <a:latin typeface="Söhne"/>
              </a:rPr>
              <a:t>NiChart</a:t>
            </a:r>
            <a:r>
              <a:rPr lang="en-US" b="0" i="0" dirty="0">
                <a:effectLst/>
                <a:latin typeface="Söhne"/>
              </a:rPr>
              <a:t> is a computational framework designed to </a:t>
            </a:r>
            <a:r>
              <a:rPr lang="en-US" sz="1200" b="1" i="0" dirty="0">
                <a:effectLst/>
                <a:latin typeface="Söhne"/>
              </a:rPr>
              <a:t>process multi-modal MRI data</a:t>
            </a:r>
            <a:r>
              <a:rPr lang="en-US" b="0" i="0" dirty="0">
                <a:effectLst/>
                <a:latin typeface="Söhne"/>
              </a:rPr>
              <a:t>, harmonize it with reference datasets, and apply </a:t>
            </a:r>
            <a:r>
              <a:rPr lang="en-US" b="1" i="0" dirty="0">
                <a:effectLst/>
                <a:latin typeface="Söhne"/>
              </a:rPr>
              <a:t>machine learning algorithms</a:t>
            </a:r>
            <a:r>
              <a:rPr lang="en-US" b="0" i="0" dirty="0">
                <a:effectLst/>
                <a:latin typeface="Söhne"/>
              </a:rPr>
              <a:t> to extract individualized imaging biomarkers. These biomarkers are instrumental in quantifying brain changes due to aging and disease.</a:t>
            </a:r>
          </a:p>
          <a:p>
            <a:pPr algn="l"/>
            <a:r>
              <a:rPr lang="en-US" b="0" i="0" dirty="0">
                <a:effectLst/>
                <a:latin typeface="Söhne"/>
              </a:rPr>
              <a:t>The framework is tailored to support large-scale neuroimaging studies, facilitating the use of </a:t>
            </a:r>
            <a:r>
              <a:rPr lang="en-US" b="1" i="0" dirty="0">
                <a:effectLst/>
                <a:latin typeface="Söhne"/>
              </a:rPr>
              <a:t>advanced analytical methods</a:t>
            </a:r>
            <a:r>
              <a:rPr lang="en-US" b="0" i="0" dirty="0">
                <a:effectLst/>
                <a:latin typeface="Söhne"/>
              </a:rPr>
              <a:t> by researchers. NiChart's capabilities include </a:t>
            </a:r>
            <a:r>
              <a:rPr lang="en-US" b="1" i="0" dirty="0">
                <a:effectLst/>
                <a:latin typeface="Söhne"/>
              </a:rPr>
              <a:t>data harmonization</a:t>
            </a:r>
            <a:r>
              <a:rPr lang="en-US" b="0" i="0" dirty="0">
                <a:effectLst/>
                <a:latin typeface="Söhne"/>
              </a:rPr>
              <a:t>, utilization of pre-trained models, and </a:t>
            </a:r>
            <a:r>
              <a:rPr lang="en-US" b="1" i="0" dirty="0">
                <a:effectLst/>
                <a:latin typeface="Söhne"/>
              </a:rPr>
              <a:t>visualization tools</a:t>
            </a:r>
            <a:r>
              <a:rPr lang="en-US" b="0" i="0" dirty="0">
                <a:effectLst/>
                <a:latin typeface="Söhne"/>
              </a:rPr>
              <a:t> for comparative analysis, all integral to neuroscientific research.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2D04E-548F-D542-B107-79799B3335C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866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effectLst/>
                <a:latin typeface="Söhne"/>
              </a:rPr>
              <a:t>NiChart</a:t>
            </a:r>
            <a:r>
              <a:rPr lang="en-US" b="0" i="0" dirty="0">
                <a:effectLst/>
                <a:latin typeface="Söhne"/>
              </a:rPr>
              <a:t> is a computational framework designed to </a:t>
            </a:r>
            <a:r>
              <a:rPr lang="en-US" sz="1200" b="1" i="0" dirty="0">
                <a:effectLst/>
                <a:latin typeface="Söhne"/>
              </a:rPr>
              <a:t>process multi-modal MRI data</a:t>
            </a:r>
            <a:r>
              <a:rPr lang="en-US" b="0" i="0" dirty="0">
                <a:effectLst/>
                <a:latin typeface="Söhne"/>
              </a:rPr>
              <a:t>, harmonize it with reference datasets, and apply </a:t>
            </a:r>
            <a:r>
              <a:rPr lang="en-US" b="1" i="0" dirty="0">
                <a:effectLst/>
                <a:latin typeface="Söhne"/>
              </a:rPr>
              <a:t>machine learning algorithms</a:t>
            </a:r>
            <a:r>
              <a:rPr lang="en-US" b="0" i="0" dirty="0">
                <a:effectLst/>
                <a:latin typeface="Söhne"/>
              </a:rPr>
              <a:t> to extract individualized imaging biomarkers. These biomarkers are instrumental in quantifying brain changes due to aging and disease.</a:t>
            </a:r>
          </a:p>
          <a:p>
            <a:pPr algn="l"/>
            <a:r>
              <a:rPr lang="en-US" b="0" i="0" dirty="0">
                <a:effectLst/>
                <a:latin typeface="Söhne"/>
              </a:rPr>
              <a:t>The framework is tailored to support large-scale neuroimaging studies, facilitating the use of </a:t>
            </a:r>
            <a:r>
              <a:rPr lang="en-US" b="1" i="0" dirty="0">
                <a:effectLst/>
                <a:latin typeface="Söhne"/>
              </a:rPr>
              <a:t>advanced analytical methods</a:t>
            </a:r>
            <a:r>
              <a:rPr lang="en-US" b="0" i="0" dirty="0">
                <a:effectLst/>
                <a:latin typeface="Söhne"/>
              </a:rPr>
              <a:t> by researchers. NiChart's capabilities include </a:t>
            </a:r>
            <a:r>
              <a:rPr lang="en-US" b="1" i="0" dirty="0">
                <a:effectLst/>
                <a:latin typeface="Söhne"/>
              </a:rPr>
              <a:t>data harmonization</a:t>
            </a:r>
            <a:r>
              <a:rPr lang="en-US" b="0" i="0" dirty="0">
                <a:effectLst/>
                <a:latin typeface="Söhne"/>
              </a:rPr>
              <a:t>, utilization of pre-trained models, and </a:t>
            </a:r>
            <a:r>
              <a:rPr lang="en-US" b="1" i="0" dirty="0">
                <a:effectLst/>
                <a:latin typeface="Söhne"/>
              </a:rPr>
              <a:t>visualization tools</a:t>
            </a:r>
            <a:r>
              <a:rPr lang="en-US" b="0" i="0" dirty="0">
                <a:effectLst/>
                <a:latin typeface="Söhne"/>
              </a:rPr>
              <a:t> for comparative analysis, all integral to neuroscientific research.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2D04E-548F-D542-B107-79799B3335C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770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effectLst/>
                <a:latin typeface="Söhne"/>
              </a:rPr>
              <a:t>NiChart supports processing of diverse neuroimaging data types including MRI, fMRI, and DTI. It is underpinned by the large ISTAGING Dataset, comprising over 70,000 multi-modal MRI time points from 23 studies, facilitating a robust analysis framework.</a:t>
            </a:r>
          </a:p>
          <a:p>
            <a:pPr algn="l"/>
            <a:endParaRPr lang="en-US" b="0" i="0" dirty="0">
              <a:effectLst/>
              <a:latin typeface="Söhne"/>
            </a:endParaRPr>
          </a:p>
          <a:p>
            <a:pPr algn="l"/>
            <a:r>
              <a:rPr lang="en-US" b="0" i="0" dirty="0">
                <a:effectLst/>
                <a:latin typeface="Söhne"/>
              </a:rPr>
              <a:t>The initiative is funded by a U24 Grant from the Brain Initiative/NIH ****** FILL THIS INFO HERE ******</a:t>
            </a:r>
          </a:p>
          <a:p>
            <a:pPr algn="l"/>
            <a:endParaRPr lang="en-US" b="0" i="0" dirty="0">
              <a:effectLst/>
              <a:latin typeface="Söhne"/>
            </a:endParaRPr>
          </a:p>
          <a:p>
            <a:pPr algn="l"/>
            <a:r>
              <a:rPr lang="en-US" b="0" i="0" dirty="0">
                <a:effectLst/>
                <a:latin typeface="Söhne"/>
              </a:rPr>
              <a:t>As NiChart evolves, mature research prototypes are slated to be integrated, enhancing its analytical repertoire. Current NiChart pipelines include DLICV for deep learning-based skull stripping and DLMUSE for segmentation into anatomically specific ROIs.</a:t>
            </a:r>
          </a:p>
          <a:p>
            <a:pPr algn="l"/>
            <a:endParaRPr lang="en-US" b="0" i="0" dirty="0">
              <a:effectLst/>
              <a:latin typeface="Söhne"/>
            </a:endParaRPr>
          </a:p>
          <a:p>
            <a:pPr algn="l"/>
            <a:r>
              <a:rPr lang="en-US" b="0" i="0" dirty="0">
                <a:effectLst/>
                <a:latin typeface="Söhne"/>
              </a:rPr>
              <a:t>Kaapana leverages these pipelines—DLICV and DLMUSE—as its computational backbone, utilizing Docker containers for efficient, scalable deployment. NiChart's flexibility is exemplified by its accessibility via command-line interfaces, web applications, and containerized solutions, ensuring broad usability across different computational environments.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2D04E-548F-D542-B107-79799B3335C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034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BCEAC-FA50-A6A7-47BA-AAE3149733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640814-2CD1-DCC3-2BB2-23D018E5C7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6D446-DAD8-DA3D-995F-F4872EBB0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7CE7A-4D68-DCA3-AAD6-BF5903BFE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5B0BF-CBE8-E9D9-5D64-0E0EB285A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424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D13C1-955E-EBC2-B7C8-F5BAC43C4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8220A-1BE2-2B6A-297C-AE708148E5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65990-CC92-6014-01D2-385E3186B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D905D-AB74-C331-BD8A-D57A2112F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E3B14-60CD-3653-FC07-BDE54C343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291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8DDE93-4A08-D56E-0121-C44141880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CB9B92-F224-9EAD-1684-8EF90835DA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ECC644-048F-7B43-ADBE-B212ED694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606F6-4C9D-AA19-21B3-B43D16394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F61EA-9501-E6BF-D1B8-557612557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62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26F5F-57C5-2A81-BC81-878D27CCC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BDC7A-3156-92AC-D3C1-FFC1B4A02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14AFA-0B58-6A1E-1A27-F49EA5426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31E12-665C-8302-C492-A9C34A6CB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844C8-EF84-E000-11B9-6FB80D8FE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64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80163-6FFF-78B5-E70E-23BA98C72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75E14-B400-DA74-91B7-C0B178E3C5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DE9B3-BF1B-9062-786E-4BF7747EC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48EE3-5706-DD8A-6C46-3B85CA061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B99B7-D305-20C4-AEC7-7E0B2B358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68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0E8A5-2BEE-D110-4FC4-766147A08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3691-8221-25AD-D2AE-3E6DB48EA2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8818CF-FC7C-A458-E281-DF31C9A5EE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65839C-B758-2070-F525-BC106113A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C1B521-5F93-01E1-3078-DE49B7E9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DAE37D-94C0-83D4-C772-EFDB3E971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164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7F7E8-97C5-AD15-4BA1-B18029F37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D30C2-4916-CBC7-415E-C4AA7B4D5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111E10-685D-099F-ADD1-7016F8B951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A35D46-D475-2E98-BE61-A85B5224A2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4F5EDC-DB96-59F3-93D9-3361B852A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DDEE05-A3D2-E081-AEA0-A18B2485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B47439-78BC-778A-6282-1566C2E66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1885C5-5CE2-B0A7-40AD-5A52C4FBB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979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BA622-F076-53CB-6BF3-0CB3DC6EA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BE486-A515-8589-CD33-D62182ECD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5FEE40-9892-5433-49C3-D2A3D3B09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6210A-E822-34FB-8564-F3636C51A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004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D3ACB5-6E00-657C-A59F-ACFDECB5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80B111-EAD7-4DEC-4BC6-4D36642EC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0CCD1-80CA-E8C2-501D-60634F624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03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2BA93-5A2D-CAD5-A027-76936FF77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86B09-98EC-7810-D78C-994FE9F73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F33700-0F71-829C-0457-552A6CDF7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B1063E-B345-87CF-B55A-DEB94621D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417BA-A18A-3BF6-67B8-A17110058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C8C191-62FF-2AC4-AF4E-C2E48E92A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768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2874A-D8A8-B225-4D5A-7089F9FF7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C48279-81FD-2EA8-2AAD-48872C412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6FFE3A-28FD-76EE-8F11-AFEA99A92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C64EC1-66CD-8EB7-AC7B-07D2EAA64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509CBF-C519-9F90-0DD6-037277C01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65D95D-33E6-6BAA-D2A1-64264D16A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391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6C59D9-86C6-3B76-05AA-E139DDC4E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881E5-8A33-3315-91D4-3B0B68D1E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86892-051D-F1AC-B4B7-054957EB46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28CB0-FB1C-144C-B9E3-9887F531A82A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4217B-BEBA-26F4-8AB3-7D9F152AD2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32FFD-C760-6ED8-F64E-196AFB0D75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67AAC-8B67-5347-9662-27F9B65FA0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29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CA1E5-36FF-D1A9-57EB-53CCC0A29C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NiChart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C811ED-9DC9-31D0-8445-113AD5BBDD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629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2EEF1-676E-393C-FE67-1F036746E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6" y="136214"/>
            <a:ext cx="10515600" cy="931660"/>
          </a:xfrm>
        </p:spPr>
        <p:txBody>
          <a:bodyPr>
            <a:normAutofit/>
          </a:bodyPr>
          <a:lstStyle/>
          <a:p>
            <a:r>
              <a:rPr lang="en-US" sz="3200" dirty="0"/>
              <a:t>NiChart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4DB4D-1A27-79AB-357E-ED624407C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696" y="1113906"/>
            <a:ext cx="4264428" cy="5544589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600" dirty="0">
                <a:effectLst/>
              </a:rPr>
              <a:t>NiChart is a framework to:</a:t>
            </a:r>
          </a:p>
          <a:p>
            <a:pPr>
              <a:lnSpc>
                <a:spcPct val="120000"/>
              </a:lnSpc>
            </a:pPr>
            <a:r>
              <a:rPr lang="en-US" sz="1400" dirty="0">
                <a:effectLst/>
              </a:rPr>
              <a:t>﻿﻿Process multi-modal MRI images</a:t>
            </a:r>
          </a:p>
          <a:p>
            <a:pPr>
              <a:lnSpc>
                <a:spcPct val="120000"/>
              </a:lnSpc>
            </a:pPr>
            <a:r>
              <a:rPr lang="en-US" sz="1400" dirty="0">
                <a:effectLst/>
              </a:rPr>
              <a:t>﻿﻿Harmonize to reference data</a:t>
            </a:r>
          </a:p>
          <a:p>
            <a:pPr>
              <a:lnSpc>
                <a:spcPct val="120000"/>
              </a:lnSpc>
            </a:pPr>
            <a:r>
              <a:rPr lang="en-US" sz="1400" dirty="0">
                <a:effectLst/>
              </a:rPr>
              <a:t>﻿﻿Apply machine learning models</a:t>
            </a:r>
          </a:p>
          <a:p>
            <a:pPr>
              <a:lnSpc>
                <a:spcPct val="120000"/>
              </a:lnSpc>
            </a:pPr>
            <a:r>
              <a:rPr lang="en-US" sz="1400" dirty="0">
                <a:effectLst/>
              </a:rPr>
              <a:t>﻿﻿Derive individualized biomarkers</a:t>
            </a:r>
            <a:br>
              <a:rPr lang="en-US" sz="1400" dirty="0">
                <a:effectLst/>
              </a:rPr>
            </a:br>
            <a:endParaRPr lang="en-US" sz="1400" dirty="0">
              <a:effectLst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600" dirty="0">
                <a:effectLst/>
              </a:rPr>
              <a:t>NiChart aims to:</a:t>
            </a:r>
          </a:p>
          <a:p>
            <a:pPr>
              <a:lnSpc>
                <a:spcPct val="120000"/>
              </a:lnSpc>
            </a:pPr>
            <a:r>
              <a:rPr lang="en-US" sz="1300" dirty="0">
                <a:effectLst/>
              </a:rPr>
              <a:t>Facilitate large-scale neuroimaging research </a:t>
            </a:r>
          </a:p>
          <a:p>
            <a:pPr>
              <a:lnSpc>
                <a:spcPct val="120000"/>
              </a:lnSpc>
            </a:pPr>
            <a:r>
              <a:rPr lang="en-US" sz="1300" dirty="0">
                <a:effectLst/>
              </a:rPr>
              <a:t>Enable rapid processing of single scans and large image datasets through a user-friendly web application </a:t>
            </a:r>
          </a:p>
          <a:p>
            <a:pPr>
              <a:lnSpc>
                <a:spcPct val="120000"/>
              </a:lnSpc>
            </a:pPr>
            <a:r>
              <a:rPr lang="en-US" sz="1300" dirty="0">
                <a:effectLst/>
              </a:rPr>
              <a:t>Harmonize data and apply pre-trained machine learning models </a:t>
            </a:r>
          </a:p>
          <a:p>
            <a:pPr>
              <a:lnSpc>
                <a:spcPct val="120000"/>
              </a:lnSpc>
            </a:pPr>
            <a:r>
              <a:rPr lang="en-US" sz="1300" dirty="0"/>
              <a:t>P</a:t>
            </a:r>
            <a:r>
              <a:rPr lang="en-US" sz="1300" dirty="0">
                <a:effectLst/>
              </a:rPr>
              <a:t>rovide imaging biomarkers that capture brain changes due to aging and disease</a:t>
            </a:r>
          </a:p>
          <a:p>
            <a:pPr>
              <a:lnSpc>
                <a:spcPct val="120000"/>
              </a:lnSpc>
            </a:pPr>
            <a:r>
              <a:rPr lang="en-US" sz="1300" dirty="0">
                <a:effectLst/>
              </a:rPr>
              <a:t>Provide visualization tools to locate a subject's position within NiChart space in comparison to reference distributions.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66374E-D234-E8D4-C0FF-A8DF2A82A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3" b="24041"/>
          <a:stretch/>
        </p:blipFill>
        <p:spPr>
          <a:xfrm>
            <a:off x="4522123" y="951079"/>
            <a:ext cx="7520651" cy="530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546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F6C2778-8204-5E0D-6B76-7ED59E692717}"/>
              </a:ext>
            </a:extLst>
          </p:cNvPr>
          <p:cNvSpPr/>
          <p:nvPr/>
        </p:nvSpPr>
        <p:spPr>
          <a:xfrm>
            <a:off x="-7952" y="5218248"/>
            <a:ext cx="12199951" cy="1645920"/>
          </a:xfrm>
          <a:prstGeom prst="rect">
            <a:avLst/>
          </a:prstGeom>
          <a:solidFill>
            <a:srgbClr val="500B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796865-3BE0-A12A-9A7C-C277CD6977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5274" y="-5494"/>
            <a:ext cx="73614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01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0D2498-28C8-39DD-EC38-4C20E03033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73176"/>
          <a:stretch/>
        </p:blipFill>
        <p:spPr>
          <a:xfrm>
            <a:off x="0" y="540602"/>
            <a:ext cx="7772400" cy="11709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1F89FD-BFF2-E96E-7693-D1EC7EA25E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201" b="36203"/>
          <a:stretch/>
        </p:blipFill>
        <p:spPr>
          <a:xfrm>
            <a:off x="0" y="1827427"/>
            <a:ext cx="7772400" cy="12483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6D516E-EFFD-8444-842E-F5EC451607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6573" b="5571"/>
          <a:stretch/>
        </p:blipFill>
        <p:spPr>
          <a:xfrm>
            <a:off x="0" y="4518942"/>
            <a:ext cx="7772400" cy="123903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76BB954-E6D2-F199-7BFB-B2425389E3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0095"/>
          <a:stretch/>
        </p:blipFill>
        <p:spPr>
          <a:xfrm>
            <a:off x="0" y="3179584"/>
            <a:ext cx="7772400" cy="13302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14A0803-1131-700A-E95C-D0B23678CFEF}"/>
              </a:ext>
            </a:extLst>
          </p:cNvPr>
          <p:cNvSpPr txBox="1"/>
          <p:nvPr/>
        </p:nvSpPr>
        <p:spPr>
          <a:xfrm>
            <a:off x="245744" y="6239393"/>
            <a:ext cx="540763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strike="noStrike" spc="-1" dirty="0"/>
              <a:t>NiChart is funded by a U24 Grant from the Brain Initiative / NIH</a:t>
            </a:r>
          </a:p>
        </p:txBody>
      </p:sp>
      <p:pic>
        <p:nvPicPr>
          <p:cNvPr id="16" name="Picture 39" descr="A diagram of a brain&#10;&#10;Description automatically generated">
            <a:extLst>
              <a:ext uri="{FF2B5EF4-FFF2-40B4-BE49-F238E27FC236}">
                <a16:creationId xmlns:a16="http://schemas.microsoft.com/office/drawing/2014/main" id="{2FA91BD1-1FF0-9B8F-E4B8-F25D06D0DC6E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8028432" y="391635"/>
            <a:ext cx="4163567" cy="2684146"/>
          </a:xfrm>
          <a:prstGeom prst="rect">
            <a:avLst/>
          </a:prstGeom>
          <a:ln>
            <a:noFill/>
          </a:ln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EBF62D8-0585-702A-4BF1-2BF317951A7B}"/>
              </a:ext>
            </a:extLst>
          </p:cNvPr>
          <p:cNvCxnSpPr>
            <a:cxnSpLocks/>
          </p:cNvCxnSpPr>
          <p:nvPr/>
        </p:nvCxnSpPr>
        <p:spPr>
          <a:xfrm>
            <a:off x="7818120" y="173736"/>
            <a:ext cx="0" cy="63580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95E3AE5C-90D4-4503-E9CD-8A19520D63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61" t="6613" r="3652" b="5008"/>
          <a:stretch/>
        </p:blipFill>
        <p:spPr>
          <a:xfrm>
            <a:off x="7956367" y="4966991"/>
            <a:ext cx="2128210" cy="1417133"/>
          </a:xfrm>
          <a:prstGeom prst="rect">
            <a:avLst/>
          </a:prstGeom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A99DC070-ADF6-1D74-C83C-E0DA8BA36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2732" y="4992884"/>
            <a:ext cx="1973629" cy="1417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2BB1FD2-AB79-8332-53B7-8AFFF44084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34272" y="3404213"/>
            <a:ext cx="2768196" cy="122529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702A9ED-26DD-57A9-DCB2-8DF57A522A9F}"/>
              </a:ext>
            </a:extLst>
          </p:cNvPr>
          <p:cNvSpPr txBox="1"/>
          <p:nvPr/>
        </p:nvSpPr>
        <p:spPr>
          <a:xfrm>
            <a:off x="8757512" y="6384124"/>
            <a:ext cx="5259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pNet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CAE4C4-CF71-2C0E-CB95-F47F760640A8}"/>
              </a:ext>
            </a:extLst>
          </p:cNvPr>
          <p:cNvSpPr txBox="1"/>
          <p:nvPr/>
        </p:nvSpPr>
        <p:spPr>
          <a:xfrm>
            <a:off x="11050911" y="6410082"/>
            <a:ext cx="5259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XCP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14E065D-F4AD-A97A-8AF9-F83C2E0A2397}"/>
              </a:ext>
            </a:extLst>
          </p:cNvPr>
          <p:cNvSpPr txBox="1"/>
          <p:nvPr/>
        </p:nvSpPr>
        <p:spPr>
          <a:xfrm>
            <a:off x="8540675" y="3755251"/>
            <a:ext cx="7683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fMRIPrep</a:t>
            </a:r>
          </a:p>
        </p:txBody>
      </p:sp>
    </p:spTree>
    <p:extLst>
      <p:ext uri="{BB962C8B-B14F-4D97-AF65-F5344CB8AC3E}">
        <p14:creationId xmlns:p14="http://schemas.microsoft.com/office/powerpoint/2010/main" val="1091423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DA1D9-F1BE-84BF-0216-E8D8BDAF3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You can find more info on NiChart: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B037DB-8B4A-A2A4-2856-2960119B5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40874"/>
            <a:ext cx="2481072" cy="27507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31A973-DB50-3C3E-B1EA-2F03C83DDB11}"/>
              </a:ext>
            </a:extLst>
          </p:cNvPr>
          <p:cNvSpPr txBox="1"/>
          <p:nvPr/>
        </p:nvSpPr>
        <p:spPr>
          <a:xfrm>
            <a:off x="1572768" y="5032460"/>
            <a:ext cx="4523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https://github.com/CBICA/NiChart_Project</a:t>
            </a:r>
          </a:p>
        </p:txBody>
      </p:sp>
      <p:pic>
        <p:nvPicPr>
          <p:cNvPr id="3074" name="Picture 2" descr="GitHub Logos and Usage · GitHub">
            <a:extLst>
              <a:ext uri="{FF2B5EF4-FFF2-40B4-BE49-F238E27FC236}">
                <a16:creationId xmlns:a16="http://schemas.microsoft.com/office/drawing/2014/main" id="{F6CC66D7-D6E8-25D1-2C3F-D7C2F3635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328" y="4849842"/>
            <a:ext cx="734568" cy="73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FFF9E1-0ADD-C0B7-118F-99D3DA81FA08}"/>
              </a:ext>
            </a:extLst>
          </p:cNvPr>
          <p:cNvSpPr txBox="1"/>
          <p:nvPr/>
        </p:nvSpPr>
        <p:spPr>
          <a:xfrm>
            <a:off x="1569720" y="5760932"/>
            <a:ext cx="4523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TwitterChirp"/>
              </a:rPr>
              <a:t>@NiChart_AIBIL</a:t>
            </a:r>
            <a:endParaRPr lang="en-US" dirty="0"/>
          </a:p>
        </p:txBody>
      </p:sp>
      <p:pic>
        <p:nvPicPr>
          <p:cNvPr id="3078" name="Picture 6" descr="Brand request: X (New Twitter branding) · Issue #19827 ...">
            <a:extLst>
              <a:ext uri="{FF2B5EF4-FFF2-40B4-BE49-F238E27FC236}">
                <a16:creationId xmlns:a16="http://schemas.microsoft.com/office/drawing/2014/main" id="{B0987775-AA27-4195-F5B8-B5554F49C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36" y="5664279"/>
            <a:ext cx="615696" cy="615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4366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3970</TotalTime>
  <Words>453</Words>
  <Application>Microsoft Macintosh PowerPoint</Application>
  <PresentationFormat>Widescreen</PresentationFormat>
  <Paragraphs>34</Paragraphs>
  <Slides>5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Söhne</vt:lpstr>
      <vt:lpstr>TwitterChirp</vt:lpstr>
      <vt:lpstr>Office Theme</vt:lpstr>
      <vt:lpstr>NiChart</vt:lpstr>
      <vt:lpstr>NiChart Overview</vt:lpstr>
      <vt:lpstr>PowerPoint Presentation</vt:lpstr>
      <vt:lpstr>PowerPoint Presentation</vt:lpstr>
      <vt:lpstr>You can find more info on NiChart: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NiChart</dc:title>
  <dc:creator>Aidinis, George</dc:creator>
  <cp:lastModifiedBy>Aidinis, George</cp:lastModifiedBy>
  <cp:revision>4</cp:revision>
  <dcterms:created xsi:type="dcterms:W3CDTF">2023-11-17T17:44:01Z</dcterms:created>
  <dcterms:modified xsi:type="dcterms:W3CDTF">2023-11-20T15:26:18Z</dcterms:modified>
</cp:coreProperties>
</file>

<file path=docProps/thumbnail.jpeg>
</file>